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7"/>
  </p:notesMasterIdLst>
  <p:sldIdLst>
    <p:sldId id="268" r:id="rId5"/>
    <p:sldId id="267" r:id="rId6"/>
    <p:sldId id="269" r:id="rId7"/>
    <p:sldId id="270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00AF"/>
    <a:srgbClr val="4FD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8" autoAdjust="0"/>
    <p:restoredTop sz="94643"/>
  </p:normalViewPr>
  <p:slideViewPr>
    <p:cSldViewPr snapToGrid="0" snapToObjects="1">
      <p:cViewPr varScale="1">
        <p:scale>
          <a:sx n="86" d="100"/>
          <a:sy n="86" d="100"/>
        </p:scale>
        <p:origin x="1408" y="192"/>
      </p:cViewPr>
      <p:guideLst>
        <p:guide orient="horz" pos="218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AD826-71B5-9E4B-AA53-EDB620F5C4EF}" type="datetimeFigureOut">
              <a:rPr kumimoji="1" lang="ja-JP" altLang="en-US" smtClean="0"/>
              <a:t>2017/3/17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1F9A5-ACE0-B542-BD8D-8F1904E951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976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1F9A5-ACE0-B542-BD8D-8F1904E9519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54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1F9A5-ACE0-B542-BD8D-8F1904E9519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776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1F9A5-ACE0-B542-BD8D-8F1904E9519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794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1F9A5-ACE0-B542-BD8D-8F1904E9519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523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1F9A5-ACE0-B542-BD8D-8F1904E9519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823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B00A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FD19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3/17/17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089" y="5638799"/>
            <a:ext cx="1330308" cy="108267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 userDrawn="1"/>
        </p:nvSpPr>
        <p:spPr>
          <a:xfrm>
            <a:off x="5055650" y="6382920"/>
            <a:ext cx="2461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0" i="0" dirty="0" smtClean="0">
                <a:solidFill>
                  <a:srgbClr val="FB00AF"/>
                </a:solidFill>
                <a:latin typeface="Futura Medium" charset="0"/>
                <a:ea typeface="Futura Medium" charset="0"/>
                <a:cs typeface="Futura Medium" charset="0"/>
              </a:rPr>
              <a:t>GO BEYOND BORDERS</a:t>
            </a:r>
            <a:endParaRPr kumimoji="1" lang="ja-JP" altLang="en-US" sz="1600" b="0" i="0" dirty="0">
              <a:solidFill>
                <a:srgbClr val="FB00AF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0" y="0"/>
            <a:ext cx="9144000" cy="526473"/>
          </a:xfrm>
          <a:prstGeom prst="rect">
            <a:avLst/>
          </a:prstGeom>
          <a:solidFill>
            <a:srgbClr val="FB00AF"/>
          </a:solidFill>
          <a:ln>
            <a:noFill/>
          </a:ln>
          <a:effectLst>
            <a:outerShdw dist="23000" dir="5400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" y="0"/>
            <a:ext cx="8229600" cy="570489"/>
          </a:xfrm>
        </p:spPr>
        <p:txBody>
          <a:bodyPr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089" y="5638799"/>
            <a:ext cx="1330308" cy="108267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 userDrawn="1"/>
        </p:nvSpPr>
        <p:spPr>
          <a:xfrm>
            <a:off x="5055650" y="6382920"/>
            <a:ext cx="2461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0" i="0" dirty="0" smtClean="0">
                <a:solidFill>
                  <a:srgbClr val="FB00AF"/>
                </a:solidFill>
                <a:latin typeface="Futura Medium" charset="0"/>
                <a:ea typeface="Futura Medium" charset="0"/>
                <a:cs typeface="Futura Medium" charset="0"/>
              </a:rPr>
              <a:t>GO BEYOND BORDERS</a:t>
            </a:r>
            <a:endParaRPr kumimoji="1" lang="ja-JP" altLang="en-US" sz="1600" b="0" i="0" dirty="0">
              <a:solidFill>
                <a:srgbClr val="FB00AF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089" y="5638799"/>
            <a:ext cx="1330308" cy="108267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 userDrawn="1"/>
        </p:nvSpPr>
        <p:spPr>
          <a:xfrm>
            <a:off x="5055650" y="6382920"/>
            <a:ext cx="2461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0" i="0" dirty="0" smtClean="0">
                <a:solidFill>
                  <a:srgbClr val="FB00AF"/>
                </a:solidFill>
                <a:latin typeface="Futura Medium" charset="0"/>
                <a:ea typeface="Futura Medium" charset="0"/>
                <a:cs typeface="Futura Medium" charset="0"/>
              </a:rPr>
              <a:t>GO BEYOND BORDERS</a:t>
            </a:r>
            <a:endParaRPr kumimoji="1" lang="ja-JP" altLang="en-US" sz="1600" b="0" i="0" dirty="0">
              <a:solidFill>
                <a:srgbClr val="FB00AF"/>
              </a:solidFill>
              <a:latin typeface="Futura Medium" charset="0"/>
              <a:ea typeface="Futura Medium" charset="0"/>
              <a:cs typeface="Futura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3/17/17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3/17/17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1" r:id="rId2"/>
    <p:sldLayoutId id="2147493457" r:id="rId3"/>
    <p:sldLayoutId id="2147493458" r:id="rId4"/>
    <p:sldLayoutId id="2147493459" r:id="rId5"/>
    <p:sldLayoutId id="2147493460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09861" y="2130425"/>
            <a:ext cx="8619345" cy="1470025"/>
          </a:xfrm>
        </p:spPr>
        <p:txBody>
          <a:bodyPr>
            <a:normAutofit/>
          </a:bodyPr>
          <a:lstStyle/>
          <a:p>
            <a:r>
              <a:rPr kumimoji="1" lang="en-US" altLang="ja-JP" sz="6000" dirty="0" smtClean="0"/>
              <a:t> </a:t>
            </a:r>
            <a:r>
              <a:rPr kumimoji="1" lang="ja-JP" altLang="en-US" sz="6000" dirty="0" smtClean="0"/>
              <a:t>村式フィロソフィー</a:t>
            </a:r>
            <a:endParaRPr kumimoji="1" lang="ja-JP" altLang="en-US" sz="6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655820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rgbClr val="FB00AF"/>
                </a:solidFill>
                <a:latin typeface="+mn-ea"/>
              </a:rPr>
              <a:t>2017</a:t>
            </a:r>
            <a:r>
              <a:rPr kumimoji="1" lang="ja-JP" altLang="en-US" dirty="0" smtClean="0">
                <a:solidFill>
                  <a:srgbClr val="FB00AF"/>
                </a:solidFill>
                <a:latin typeface="+mn-ea"/>
              </a:rPr>
              <a:t>春</a:t>
            </a:r>
            <a:r>
              <a:rPr kumimoji="1" lang="en-US" altLang="ja-JP" dirty="0" smtClean="0">
                <a:solidFill>
                  <a:srgbClr val="FB00AF"/>
                </a:solidFill>
                <a:latin typeface="+mn-ea"/>
              </a:rPr>
              <a:t> </a:t>
            </a:r>
            <a:r>
              <a:rPr kumimoji="1" lang="ja-JP" altLang="en-US" dirty="0" smtClean="0">
                <a:solidFill>
                  <a:srgbClr val="FB00AF"/>
                </a:solidFill>
                <a:latin typeface="+mn-ea"/>
              </a:rPr>
              <a:t>佐島合宿</a:t>
            </a:r>
            <a:endParaRPr kumimoji="1" lang="ja-JP" altLang="en-US" dirty="0">
              <a:solidFill>
                <a:srgbClr val="FB00AF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508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86348" y="1213008"/>
            <a:ext cx="695575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 smtClean="0">
                <a:latin typeface="+mn-ea"/>
              </a:rPr>
              <a:t>村式は、</a:t>
            </a:r>
            <a:r>
              <a:rPr kumimoji="1" lang="en-US" altLang="ja-JP" sz="4800" dirty="0" smtClean="0">
                <a:latin typeface="+mn-ea"/>
              </a:rPr>
              <a:t>2017</a:t>
            </a:r>
            <a:r>
              <a:rPr kumimoji="1" lang="ja-JP" altLang="en-US" sz="4800" dirty="0" smtClean="0">
                <a:latin typeface="+mn-ea"/>
              </a:rPr>
              <a:t>年度より</a:t>
            </a:r>
            <a:endParaRPr kumimoji="1" lang="en-US" altLang="ja-JP" sz="48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 smtClean="0">
                <a:latin typeface="+mn-ea"/>
              </a:rPr>
              <a:t>「フィロソフィー中心の</a:t>
            </a:r>
            <a:endParaRPr kumimoji="1" lang="en-US" altLang="ja-JP" sz="48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 smtClean="0">
                <a:latin typeface="+mn-ea"/>
              </a:rPr>
              <a:t>マネジメント」</a:t>
            </a:r>
            <a:endParaRPr kumimoji="1" lang="en-US" altLang="ja-JP" sz="48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 smtClean="0">
                <a:latin typeface="+mn-ea"/>
              </a:rPr>
              <a:t>を導入します！</a:t>
            </a:r>
            <a:endParaRPr kumimoji="1" lang="ja-JP" altLang="en-US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233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みんなに聞いてみます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47739" y="2748044"/>
            <a:ext cx="8648521" cy="136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6000" smtClean="0">
                <a:latin typeface="+mn-ea"/>
              </a:rPr>
              <a:t>フィロソフィーって何？</a:t>
            </a:r>
            <a:endParaRPr kumimoji="1" lang="ja-JP" altLang="en-US" sz="6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098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フィロソフィーの定義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66673" y="1859339"/>
            <a:ext cx="542007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6000" dirty="0" smtClean="0">
                <a:latin typeface="メイリオ"/>
                <a:ea typeface="メイリオ"/>
                <a:cs typeface="メイリオ"/>
              </a:rPr>
              <a:t>フィロソフィ</a:t>
            </a:r>
            <a:endParaRPr lang="en-US" altLang="ja-JP" sz="60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10000"/>
              </a:lnSpc>
            </a:pPr>
            <a:r>
              <a:rPr lang="ja-JP" altLang="en-US" sz="6000" dirty="0" smtClean="0">
                <a:latin typeface="メイリオ"/>
                <a:ea typeface="メイリオ"/>
                <a:cs typeface="メイリオ"/>
              </a:rPr>
              <a:t>＝哲学</a:t>
            </a:r>
            <a:endParaRPr lang="en-US" altLang="ja-JP" sz="60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10000"/>
              </a:lnSpc>
            </a:pPr>
            <a:r>
              <a:rPr lang="en-US" altLang="ja-JP" sz="6000" dirty="0" smtClean="0">
                <a:latin typeface="メイリオ"/>
                <a:ea typeface="メイリオ"/>
                <a:cs typeface="メイリオ"/>
              </a:rPr>
              <a:t>=</a:t>
            </a:r>
            <a:r>
              <a:rPr lang="ja-JP" altLang="en-US" sz="6000" dirty="0">
                <a:latin typeface="メイリオ"/>
                <a:ea typeface="メイリオ"/>
                <a:cs typeface="メイリオ"/>
              </a:rPr>
              <a:t>村式たるもの</a:t>
            </a:r>
            <a:endParaRPr lang="en-US" altLang="ja-JP" sz="6000" dirty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06189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フィロソフィーの定義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5147" y="570489"/>
            <a:ext cx="8853706" cy="5496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 smtClean="0">
                <a:latin typeface="メイリオ"/>
                <a:ea typeface="メイリオ"/>
                <a:cs typeface="メイリオ"/>
              </a:rPr>
              <a:t>フィロソフィ＝哲学</a:t>
            </a:r>
            <a:r>
              <a:rPr lang="en-US" altLang="ja-JP" sz="3200" dirty="0" smtClean="0">
                <a:latin typeface="メイリオ"/>
                <a:ea typeface="メイリオ"/>
                <a:cs typeface="メイリオ"/>
              </a:rPr>
              <a:t>=</a:t>
            </a:r>
            <a:r>
              <a:rPr lang="ja-JP" altLang="en-US" sz="3200" dirty="0" smtClean="0">
                <a:latin typeface="メイリオ"/>
                <a:ea typeface="メイリオ"/>
                <a:cs typeface="メイリオ"/>
              </a:rPr>
              <a:t>村式たるもの</a:t>
            </a:r>
            <a:endParaRPr lang="en-US" altLang="ja-JP" sz="3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10000"/>
              </a:lnSpc>
            </a:pPr>
            <a:r>
              <a:rPr kumimoji="1"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endParaRPr kumimoji="1" lang="en-US" altLang="ja-JP" sz="20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sz="2000" b="1" dirty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0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村式の背骨にあたるもので、それをもって「村式である」と言えるもの</a:t>
            </a:r>
            <a:endParaRPr kumimoji="1" lang="en-US" altLang="ja-JP" sz="2000" b="1" dirty="0" smtClean="0">
              <a:solidFill>
                <a:srgbClr val="FB00AF"/>
              </a:solidFill>
              <a:latin typeface="メイリオ"/>
              <a:ea typeface="メイリオ"/>
              <a:cs typeface="メイリオ"/>
            </a:endParaRPr>
          </a:p>
          <a:p>
            <a:r>
              <a:rPr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endParaRPr lang="en-US" altLang="ja-JP" sz="20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これを体現することで存在意義があり、サービスの価値提供をし、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>
                <a:latin typeface="メイリオ"/>
                <a:ea typeface="メイリオ"/>
                <a:cs typeface="メイリオ"/>
              </a:rPr>
              <a:t>	</a:t>
            </a:r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企業としてのユニークネスをあらわすもの</a:t>
            </a:r>
            <a:endParaRPr lang="en-US" altLang="ja-JP" dirty="0" smtClean="0">
              <a:latin typeface="メイリオ"/>
              <a:ea typeface="メイリオ"/>
              <a:cs typeface="メイリオ"/>
            </a:endParaRPr>
          </a:p>
          <a:p>
            <a:endParaRPr kumimoji="1"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dirty="0">
                <a:latin typeface="メイリオ"/>
                <a:cs typeface="メイリオ"/>
              </a:rPr>
              <a:t>村式に所属する者はこれに則っているか、いないかが全てに</a:t>
            </a:r>
            <a:r>
              <a:rPr kumimoji="1" lang="ja-JP" altLang="en-US" dirty="0" smtClean="0">
                <a:latin typeface="メイリオ"/>
                <a:cs typeface="メイリオ"/>
              </a:rPr>
              <a:t>なる</a:t>
            </a:r>
            <a:endParaRPr kumimoji="1" lang="en-US" altLang="ja-JP" dirty="0" smtClean="0">
              <a:latin typeface="メイリオ"/>
              <a:cs typeface="メイリオ"/>
            </a:endParaRPr>
          </a:p>
          <a:p>
            <a:r>
              <a:rPr kumimoji="1" lang="en-US" altLang="ja-JP" dirty="0">
                <a:latin typeface="メイリオ"/>
                <a:ea typeface="メイリオ"/>
                <a:cs typeface="メイリオ"/>
              </a:rPr>
              <a:t>	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外向けにも内向けにも機能するもので、</a:t>
            </a:r>
            <a:r>
              <a:rPr lang="en-US" altLang="ja-JP" dirty="0">
                <a:latin typeface="メイリオ"/>
                <a:cs typeface="メイリオ"/>
              </a:rPr>
              <a:t>basic</a:t>
            </a:r>
            <a:r>
              <a:rPr lang="ja-JP" altLang="en-US" dirty="0">
                <a:latin typeface="メイリオ"/>
                <a:cs typeface="メイリオ"/>
              </a:rPr>
              <a:t>にして</a:t>
            </a:r>
            <a:r>
              <a:rPr lang="en-US" altLang="ja-JP" dirty="0" smtClean="0">
                <a:latin typeface="メイリオ"/>
                <a:cs typeface="メイリオ"/>
              </a:rPr>
              <a:t>maximum</a:t>
            </a:r>
            <a:r>
              <a:rPr lang="ja-JP" altLang="en-US" dirty="0" smtClean="0">
                <a:latin typeface="メイリオ"/>
                <a:cs typeface="メイリオ"/>
              </a:rPr>
              <a:t>なもの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>
                <a:latin typeface="メイリオ"/>
                <a:ea typeface="メイリオ"/>
                <a:cs typeface="メイリオ"/>
              </a:rPr>
              <a:t>	</a:t>
            </a:r>
          </a:p>
          <a:p>
            <a:r>
              <a:rPr lang="en-US" altLang="ja-JP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納品物、成果物</a:t>
            </a:r>
            <a:r>
              <a:rPr lang="ja-JP" altLang="en-US" dirty="0">
                <a:latin typeface="メイリオ"/>
                <a:ea typeface="メイリオ"/>
                <a:cs typeface="メイリオ"/>
              </a:rPr>
              <a:t>、クライアントへの</a:t>
            </a:r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説得、</a:t>
            </a:r>
            <a:r>
              <a:rPr kumimoji="1" lang="ja-JP" altLang="en-US" dirty="0">
                <a:latin typeface="メイリオ"/>
                <a:ea typeface="メイリオ"/>
                <a:cs typeface="メイリオ"/>
              </a:rPr>
              <a:t>アクションプラン、</a:t>
            </a:r>
            <a:endParaRPr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lang="ja-JP" altLang="en-US" dirty="0">
                <a:latin typeface="メイリオ"/>
                <a:ea typeface="メイリオ"/>
                <a:cs typeface="メイリオ"/>
              </a:rPr>
              <a:t>思考、日々の行動指針</a:t>
            </a:r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、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個々のあり方、</a:t>
            </a:r>
            <a:r>
              <a:rPr lang="ja-JP" altLang="en-US" dirty="0" smtClean="0">
                <a:latin typeface="メイリオ"/>
                <a:ea typeface="メイリオ"/>
                <a:cs typeface="メイリオ"/>
              </a:rPr>
              <a:t>目標</a:t>
            </a:r>
            <a:r>
              <a:rPr lang="ja-JP" altLang="en-US" dirty="0">
                <a:latin typeface="メイリオ"/>
                <a:ea typeface="メイリオ"/>
                <a:cs typeface="メイリオ"/>
              </a:rPr>
              <a:t>設定、努力の向き先、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評価、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  <a:p>
            <a:r>
              <a:rPr lang="en-US" altLang="ja-JP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これら全てを決定する、スタンダードな価値となるもの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  <a:p>
            <a:endParaRPr kumimoji="1"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メンバーはこれを理解し、クライアントや仲間にこれを語る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  <a:p>
            <a:endParaRPr kumimoji="1" lang="en-US" altLang="ja-JP" dirty="0">
              <a:latin typeface="メイリオ"/>
              <a:ea typeface="メイリオ"/>
              <a:cs typeface="メイリオ"/>
            </a:endParaRPr>
          </a:p>
          <a:p>
            <a:r>
              <a:rPr kumimoji="1" lang="en-US" altLang="ja-JP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dirty="0" smtClean="0">
                <a:latin typeface="メイリオ"/>
                <a:ea typeface="メイリオ"/>
                <a:cs typeface="メイリオ"/>
              </a:rPr>
              <a:t>採用時にはこれを伝え、理解し実現に努力すると誓う者を採用する</a:t>
            </a:r>
            <a:endParaRPr kumimoji="1" lang="en-US" altLang="ja-JP" dirty="0" smtClean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95012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なぜ、そうする必要があるのか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81244" y="688837"/>
            <a:ext cx="551946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変わり続ける世界</a:t>
            </a:r>
            <a:endParaRPr kumimoji="1" lang="en-US" altLang="ja-JP" sz="3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多様化</a:t>
            </a:r>
            <a:r>
              <a:rPr kumimoji="1" lang="ja-JP" altLang="en-US" sz="3200" dirty="0">
                <a:latin typeface="メイリオ"/>
                <a:ea typeface="メイリオ"/>
                <a:cs typeface="メイリオ"/>
              </a:rPr>
              <a:t>する世代背景や</a:t>
            </a:r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価値観</a:t>
            </a:r>
            <a:endParaRPr kumimoji="1" lang="en-US" altLang="ja-JP" sz="3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ダイバーシティを尊重</a:t>
            </a:r>
            <a:endParaRPr kumimoji="1" lang="en-US" altLang="ja-JP" sz="32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時に、人</a:t>
            </a:r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は</a:t>
            </a:r>
            <a:r>
              <a:rPr kumimoji="1" lang="ja-JP" altLang="en-US" sz="3200" dirty="0" smtClean="0">
                <a:latin typeface="メイリオ"/>
                <a:ea typeface="メイリオ"/>
                <a:cs typeface="メイリオ"/>
              </a:rPr>
              <a:t>ぶれる</a:t>
            </a:r>
            <a:endParaRPr kumimoji="1" lang="en-US" altLang="ja-JP" sz="3200" dirty="0" smtClean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70258" y="4562918"/>
            <a:ext cx="83920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 smtClean="0">
                <a:latin typeface="メイリオ"/>
                <a:ea typeface="メイリオ"/>
                <a:cs typeface="メイリオ"/>
              </a:rPr>
              <a:t>人（上司や経営陣）で</a:t>
            </a:r>
            <a:r>
              <a:rPr kumimoji="1" lang="ja-JP" altLang="en-US" sz="4000" dirty="0">
                <a:latin typeface="メイリオ"/>
                <a:ea typeface="メイリオ"/>
                <a:cs typeface="メイリオ"/>
              </a:rPr>
              <a:t>は</a:t>
            </a:r>
            <a:r>
              <a:rPr kumimoji="1" lang="ja-JP" altLang="en-US" sz="4000" dirty="0" smtClean="0">
                <a:latin typeface="メイリオ"/>
                <a:ea typeface="メイリオ"/>
                <a:cs typeface="メイリオ"/>
              </a:rPr>
              <a:t>なく</a:t>
            </a:r>
            <a:endParaRPr kumimoji="1" lang="en-US" altLang="ja-JP" sz="4000" dirty="0" smtClean="0">
              <a:latin typeface="メイリオ"/>
              <a:ea typeface="メイリオ"/>
              <a:cs typeface="メイリオ"/>
            </a:endParaRPr>
          </a:p>
          <a:p>
            <a:r>
              <a:rPr kumimoji="1" lang="ja-JP" altLang="en-US" sz="4000" dirty="0" smtClean="0">
                <a:latin typeface="メイリオ"/>
                <a:ea typeface="メイリオ"/>
                <a:cs typeface="メイリオ"/>
              </a:rPr>
              <a:t>「</a:t>
            </a:r>
            <a:r>
              <a:rPr kumimoji="1" lang="ja-JP" altLang="en-US" sz="4000" dirty="0">
                <a:latin typeface="メイリオ"/>
                <a:ea typeface="メイリオ"/>
                <a:cs typeface="メイリオ"/>
              </a:rPr>
              <a:t>フィロソフィ</a:t>
            </a:r>
            <a:r>
              <a:rPr kumimoji="1" lang="ja-JP" altLang="en-US" sz="4000" dirty="0" smtClean="0">
                <a:latin typeface="メイリオ"/>
                <a:ea typeface="メイリオ"/>
                <a:cs typeface="メイリオ"/>
              </a:rPr>
              <a:t>」に沿う仕事をする</a:t>
            </a:r>
            <a:endParaRPr kumimoji="1" lang="en-US" altLang="ja-JP" sz="40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7" name="三角形 6"/>
          <p:cNvSpPr/>
          <p:nvPr/>
        </p:nvSpPr>
        <p:spPr>
          <a:xfrm rot="10800000">
            <a:off x="2465507" y="2750940"/>
            <a:ext cx="4212986" cy="476812"/>
          </a:xfrm>
          <a:prstGeom prst="triangle">
            <a:avLst/>
          </a:prstGeom>
          <a:solidFill>
            <a:srgbClr val="4FD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/>
          <p:cNvCxnSpPr/>
          <p:nvPr/>
        </p:nvCxnSpPr>
        <p:spPr>
          <a:xfrm>
            <a:off x="194872" y="5854224"/>
            <a:ext cx="8567427" cy="0"/>
          </a:xfrm>
          <a:prstGeom prst="line">
            <a:avLst/>
          </a:prstGeom>
          <a:ln w="76200">
            <a:solidFill>
              <a:srgbClr val="4FD1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2646951" y="3436234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smtClean="0"/>
              <a:t>でも、哲学</a:t>
            </a:r>
            <a:r>
              <a:rPr kumimoji="1" lang="ja-JP" altLang="en-US" sz="3600" dirty="0"/>
              <a:t>は</a:t>
            </a:r>
            <a:r>
              <a:rPr kumimoji="1" lang="ja-JP" altLang="en-US" sz="3600" dirty="0" smtClean="0"/>
              <a:t>不変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17350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2398426"/>
            <a:ext cx="9144000" cy="2188563"/>
          </a:xfrm>
          <a:prstGeom prst="rect">
            <a:avLst/>
          </a:prstGeom>
          <a:solidFill>
            <a:srgbClr val="FB0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/>
              <a:t>それでは、発表します！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5131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719529"/>
            <a:ext cx="9144000" cy="4796852"/>
          </a:xfrm>
          <a:prstGeom prst="rect">
            <a:avLst/>
          </a:prstGeom>
          <a:solidFill>
            <a:srgbClr val="FB0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村式フィロソフィー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37866" y="983289"/>
            <a:ext cx="8468267" cy="421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4500" b="1" dirty="0" smtClean="0">
                <a:solidFill>
                  <a:schemeClr val="bg1"/>
                </a:solidFill>
                <a:latin typeface="メイリオ"/>
                <a:cs typeface="メイリオ"/>
              </a:rPr>
              <a:t>村式は、</a:t>
            </a:r>
            <a:endParaRPr kumimoji="1" lang="en-US" altLang="ja-JP" sz="4500" b="1" dirty="0" smtClean="0">
              <a:solidFill>
                <a:schemeClr val="bg1"/>
              </a:solidFill>
              <a:latin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4500" b="1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自分達の手で未来を創造し、</a:t>
            </a:r>
            <a:endParaRPr kumimoji="1" lang="en-US" altLang="ja-JP" sz="4500" b="1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4500" b="1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未だ見ぬ新たな価値を生み出す。愛と勇気を持って冒険し、</a:t>
            </a:r>
            <a:endParaRPr kumimoji="1" lang="en-US" altLang="ja-JP" sz="4500" b="1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4500" b="1" dirty="0" smtClean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それを実現する。</a:t>
            </a:r>
            <a:r>
              <a:rPr kumimoji="1" lang="en-US" altLang="ja-JP" sz="4500" b="1" dirty="0">
                <a:solidFill>
                  <a:schemeClr val="bg1"/>
                </a:solidFill>
                <a:latin typeface="メイリオ"/>
                <a:ea typeface="メイリオ"/>
                <a:cs typeface="メイリオ"/>
              </a:rPr>
              <a:t>	</a:t>
            </a:r>
            <a:endParaRPr kumimoji="1" lang="en-US" altLang="ja-JP" sz="4500" b="1" dirty="0" smtClean="0">
              <a:solidFill>
                <a:schemeClr val="bg1"/>
              </a:solidFill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83917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</a:rPr>
              <a:t>要点（</a:t>
            </a:r>
            <a:r>
              <a:rPr kumimoji="1" lang="en-US" altLang="ja-JP" dirty="0" smtClean="0">
                <a:latin typeface="+mj-ea"/>
              </a:rPr>
              <a:t>1/2)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7971" y="1016397"/>
            <a:ext cx="8828058" cy="5128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200" b="1" dirty="0">
                <a:solidFill>
                  <a:srgbClr val="FB00AF"/>
                </a:solidFill>
                <a:latin typeface="メイリオ"/>
                <a:cs typeface="メイリオ"/>
              </a:rPr>
              <a:t>《</a:t>
            </a:r>
            <a:r>
              <a:rPr kumimoji="1" lang="ja-JP" altLang="en-US" sz="2200" b="1" dirty="0">
                <a:solidFill>
                  <a:srgbClr val="FB00AF"/>
                </a:solidFill>
                <a:latin typeface="メイリオ"/>
                <a:cs typeface="メイリオ"/>
              </a:rPr>
              <a:t>なんのための仕事か、なんのための集団か</a:t>
            </a:r>
            <a:r>
              <a:rPr kumimoji="1" lang="en-US" altLang="ja-JP" sz="2200" b="1" dirty="0">
                <a:solidFill>
                  <a:srgbClr val="FB00AF"/>
                </a:solidFill>
                <a:latin typeface="メイリオ"/>
                <a:cs typeface="メイリオ"/>
              </a:rPr>
              <a:t>》</a:t>
            </a: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cs typeface="メイリオ"/>
              </a:rPr>
              <a:t>未来</a:t>
            </a:r>
            <a:r>
              <a:rPr kumimoji="1" lang="ja-JP" altLang="en-US" sz="2200" dirty="0">
                <a:latin typeface="メイリオ"/>
                <a:cs typeface="メイリオ"/>
              </a:rPr>
              <a:t>の喜びを作る</a:t>
            </a:r>
            <a:r>
              <a:rPr kumimoji="1" lang="ja-JP" altLang="en-US" sz="2200" dirty="0" smtClean="0">
                <a:latin typeface="メイリオ"/>
                <a:cs typeface="メイリオ"/>
              </a:rPr>
              <a:t>ため（社会に、世界に、自分に、仲間に）</a:t>
            </a:r>
            <a:endParaRPr kumimoji="1" lang="en-US" altLang="ja-JP" sz="2200" dirty="0">
              <a:latin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《</a:t>
            </a:r>
            <a:r>
              <a:rPr kumimoji="1" lang="ja-JP" altLang="en-US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未来志向</a:t>
            </a:r>
            <a:r>
              <a:rPr kumimoji="1" lang="en-US" altLang="ja-JP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》</a:t>
            </a: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過去ではなく未来に責任を持ち、そのための現在を生きること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変化する時代に柔軟に対処できること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さらには時代に先んじること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cs typeface="メイリオ"/>
              </a:rPr>
              <a:t>村式</a:t>
            </a:r>
            <a:r>
              <a:rPr kumimoji="1" lang="ja-JP" altLang="en-US" sz="2200" dirty="0">
                <a:latin typeface="メイリオ"/>
                <a:cs typeface="メイリオ"/>
              </a:rPr>
              <a:t>の未来と自分の未来がリンクし</a:t>
            </a:r>
            <a:r>
              <a:rPr kumimoji="1" lang="ja-JP" altLang="en-US" sz="2200" dirty="0" smtClean="0">
                <a:latin typeface="メイリオ"/>
                <a:cs typeface="メイリオ"/>
              </a:rPr>
              <a:t>、共に成長して行くこと</a:t>
            </a:r>
            <a:endParaRPr kumimoji="1" lang="en-US" altLang="ja-JP" sz="2200" dirty="0" smtClean="0">
              <a:latin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>
                <a:latin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cs typeface="メイリオ"/>
              </a:rPr>
              <a:t>常に思考し、試行すること（思考停止によって歩みを止めない）</a:t>
            </a:r>
            <a:endParaRPr kumimoji="1" lang="en-US" altLang="ja-JP" sz="2200" dirty="0" smtClean="0">
              <a:latin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>
                <a:latin typeface="メイリオ"/>
                <a:cs typeface="メイリオ"/>
              </a:rPr>
              <a:t>	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791635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</a:rPr>
              <a:t>要点（</a:t>
            </a:r>
            <a:r>
              <a:rPr kumimoji="1" lang="en-US" altLang="ja-JP" dirty="0" smtClean="0">
                <a:latin typeface="+mj-ea"/>
              </a:rPr>
              <a:t>2/2)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279" y="639922"/>
            <a:ext cx="9417963" cy="6140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《</a:t>
            </a:r>
            <a:r>
              <a:rPr kumimoji="1" lang="ja-JP" altLang="en-US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あり方</a:t>
            </a:r>
            <a:r>
              <a:rPr kumimoji="1" lang="en-US" altLang="ja-JP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》</a:t>
            </a: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仲間を信用し、個として自分の生き様に責任を持つこと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自分の生き様に責任を持つ人の集団（達成、成果、クオリティ）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状況や環境のせいではなく、自分が進んで問題を解決できること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000" dirty="0" smtClean="0">
                <a:latin typeface="メイリオ"/>
                <a:ea typeface="メイリオ"/>
                <a:cs typeface="メイリオ"/>
              </a:rPr>
              <a:t>固定観念への疑問を常に持ち、より良い未来を作るための施策を実践する</a:t>
            </a:r>
            <a:endParaRPr kumimoji="1" lang="en-US" altLang="ja-JP" sz="20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最善の策はなんなのか、自問し続け、仲間とも話し合う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000" dirty="0" smtClean="0">
                <a:latin typeface="メイリオ"/>
                <a:ea typeface="メイリオ"/>
                <a:cs typeface="メイリオ"/>
              </a:rPr>
              <a:t>良いバイブレーションを生み出すためのあらゆるスキルを身につける</a:t>
            </a:r>
            <a:r>
              <a:rPr kumimoji="1" lang="en-US" altLang="ja-JP" sz="2000" dirty="0">
                <a:latin typeface="メイリオ"/>
                <a:ea typeface="メイリオ"/>
                <a:cs typeface="メイリオ"/>
              </a:rPr>
              <a:t>	</a:t>
            </a:r>
            <a:endParaRPr kumimoji="1" lang="en-US" altLang="ja-JP" sz="2000" dirty="0" smtClean="0">
              <a:latin typeface="メイリオ"/>
              <a:ea typeface="メイリオ"/>
              <a:cs typeface="メイリオ"/>
            </a:endParaRPr>
          </a:p>
          <a:p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《</a:t>
            </a:r>
            <a:r>
              <a:rPr kumimoji="1" lang="ja-JP" altLang="en-US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愛と勇気で平和をつくる</a:t>
            </a:r>
            <a:r>
              <a:rPr kumimoji="1" lang="en-US" altLang="ja-JP" sz="2200" b="1" dirty="0" smtClean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》</a:t>
            </a:r>
            <a:endParaRPr kumimoji="1" lang="en-US" altLang="ja-JP" sz="2200" b="1" dirty="0">
              <a:solidFill>
                <a:srgbClr val="FB00AF"/>
              </a:solidFill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 smtClean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行動の源泉は愛と喜びであり、恐怖や不安ではないことを知ること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自分達の存在が愛と平和の役に立つこと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2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200" dirty="0" smtClean="0">
                <a:latin typeface="メイリオ"/>
                <a:ea typeface="メイリオ"/>
                <a:cs typeface="メイリオ"/>
              </a:rPr>
              <a:t>何事にも勇気と覚悟を持って取り組むこと</a:t>
            </a:r>
            <a:endParaRPr kumimoji="1" lang="en-US" altLang="ja-JP" sz="2200" dirty="0" smtClean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732181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" y="3702570"/>
            <a:ext cx="9144000" cy="1618942"/>
          </a:xfrm>
          <a:prstGeom prst="rect">
            <a:avLst/>
          </a:prstGeom>
          <a:pattFill prst="pct25">
            <a:fgClr>
              <a:srgbClr val="FB00A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+mj-ea"/>
              </a:rPr>
              <a:t>未来とは？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279" y="639922"/>
            <a:ext cx="8648521" cy="5890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cs typeface="メイリオ"/>
              </a:rPr>
              <a:t>《</a:t>
            </a:r>
            <a:r>
              <a:rPr kumimoji="1" lang="ja-JP" altLang="en-US" sz="2400" dirty="0">
                <a:latin typeface="メイリオ"/>
                <a:cs typeface="メイリオ"/>
              </a:rPr>
              <a:t>未来とは何だ？</a:t>
            </a:r>
            <a:r>
              <a:rPr kumimoji="1" lang="en-US" altLang="ja-JP" sz="2400" dirty="0">
                <a:latin typeface="メイリオ"/>
                <a:cs typeface="メイリオ"/>
              </a:rPr>
              <a:t>》</a:t>
            </a:r>
          </a:p>
          <a:p>
            <a:pPr>
              <a:lnSpc>
                <a:spcPct val="50000"/>
              </a:lnSpc>
            </a:pPr>
            <a:endParaRPr kumimoji="1" lang="en-US" altLang="ja-JP" sz="2400" dirty="0">
              <a:latin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cs typeface="メイリオ"/>
              </a:rPr>
              <a:t>過去ではないもの</a:t>
            </a:r>
            <a:endParaRPr kumimoji="1" lang="en-US" altLang="ja-JP" sz="2400" dirty="0">
              <a:latin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ea typeface="メイリオ"/>
                <a:cs typeface="メイリオ"/>
              </a:rPr>
              <a:t>現在では未だ存在しないもの</a:t>
            </a:r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cs typeface="メイリオ"/>
              </a:rPr>
              <a:t>自分の手で切り拓くもの</a:t>
            </a:r>
            <a:endParaRPr kumimoji="1" lang="en-US" altLang="ja-JP" sz="2400" dirty="0">
              <a:latin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 smtClean="0">
                <a:latin typeface="メイリオ"/>
                <a:ea typeface="メイリオ"/>
                <a:cs typeface="メイリオ"/>
              </a:rPr>
              <a:t>自分</a:t>
            </a:r>
            <a:r>
              <a:rPr kumimoji="1" lang="ja-JP" altLang="en-US" sz="2400" dirty="0">
                <a:latin typeface="メイリオ"/>
                <a:ea typeface="メイリオ"/>
                <a:cs typeface="メイリオ"/>
              </a:rPr>
              <a:t>が想定することが自分の未来になる</a:t>
            </a:r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ea typeface="メイリオ"/>
                <a:cs typeface="メイリオ"/>
              </a:rPr>
              <a:t>未来は確証がない。会社は未来を保証するものでは</a:t>
            </a:r>
            <a:r>
              <a:rPr kumimoji="1" lang="ja-JP" altLang="en-US" sz="2400" dirty="0" smtClean="0">
                <a:latin typeface="メイリオ"/>
                <a:ea typeface="メイリオ"/>
                <a:cs typeface="メイリオ"/>
              </a:rPr>
              <a:t>ない</a:t>
            </a:r>
            <a:endParaRPr kumimoji="1" lang="en-US" altLang="ja-JP" sz="2400" dirty="0" smtClean="0">
              <a:latin typeface="メイリオ"/>
              <a:ea typeface="メイリオ"/>
              <a:cs typeface="メイリオ"/>
            </a:endParaRPr>
          </a:p>
          <a:p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cs typeface="メイリオ"/>
              </a:rPr>
              <a:t>会社の描く未来像は常に変わる</a:t>
            </a:r>
            <a:endParaRPr kumimoji="1" lang="en-US" altLang="ja-JP" sz="2400" dirty="0">
              <a:latin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ea typeface="メイリオ"/>
                <a:cs typeface="メイリオ"/>
              </a:rPr>
              <a:t>自分の未来を自分で自発的に決める</a:t>
            </a:r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>
                <a:latin typeface="メイリオ"/>
                <a:ea typeface="メイリオ"/>
                <a:cs typeface="メイリオ"/>
              </a:rPr>
              <a:t>会社の描く未来の横に、自分の描く未来</a:t>
            </a:r>
            <a:r>
              <a:rPr kumimoji="1" lang="ja-JP" altLang="en-US" sz="2400" dirty="0" smtClean="0">
                <a:latin typeface="メイリオ"/>
                <a:ea typeface="メイリオ"/>
                <a:cs typeface="メイリオ"/>
              </a:rPr>
              <a:t>がリンク</a:t>
            </a:r>
            <a:r>
              <a:rPr kumimoji="1" lang="ja-JP" altLang="en-US" sz="2400" dirty="0">
                <a:latin typeface="メイリオ"/>
                <a:ea typeface="メイリオ"/>
                <a:cs typeface="メイリオ"/>
              </a:rPr>
              <a:t>している</a:t>
            </a:r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  <a:p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/>
                <a:ea typeface="メイリオ"/>
                <a:cs typeface="メイリオ"/>
              </a:rPr>
              <a:t>	</a:t>
            </a:r>
            <a:r>
              <a:rPr kumimoji="1" lang="ja-JP" altLang="en-US" sz="2400" dirty="0">
                <a:solidFill>
                  <a:srgbClr val="FB00AF"/>
                </a:solidFill>
                <a:latin typeface="メイリオ"/>
                <a:ea typeface="メイリオ"/>
                <a:cs typeface="メイリオ"/>
              </a:rPr>
              <a:t>未来像を会社から押し付けられた、というならアウト</a:t>
            </a:r>
            <a:endParaRPr kumimoji="1" lang="en-US" altLang="ja-JP" sz="2400" dirty="0">
              <a:solidFill>
                <a:srgbClr val="FB00AF"/>
              </a:solidFill>
              <a:latin typeface="メイリオ"/>
              <a:ea typeface="メイリオ"/>
              <a:cs typeface="メイリオ"/>
            </a:endParaRPr>
          </a:p>
          <a:p>
            <a:pPr>
              <a:lnSpc>
                <a:spcPct val="120000"/>
              </a:lnSpc>
            </a:pPr>
            <a:endParaRPr kumimoji="1" lang="en-US" altLang="ja-JP" sz="2400" dirty="0">
              <a:latin typeface="メイリオ"/>
              <a:ea typeface="メイリオ"/>
              <a:cs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146847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2398426"/>
            <a:ext cx="9144000" cy="2188563"/>
          </a:xfrm>
          <a:prstGeom prst="rect">
            <a:avLst/>
          </a:prstGeom>
          <a:solidFill>
            <a:srgbClr val="FB0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/>
              <a:t>みんなで「お先に失礼します！」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3887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ピクセル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988</TotalTime>
  <Words>196</Words>
  <Application>Microsoft Macintosh PowerPoint</Application>
  <PresentationFormat>画面に合わせる (4:3)</PresentationFormat>
  <Paragraphs>90</Paragraphs>
  <Slides>12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Corbel</vt:lpstr>
      <vt:lpstr>Futura Medium</vt:lpstr>
      <vt:lpstr>Yu Gothic</vt:lpstr>
      <vt:lpstr>メイリオ</vt:lpstr>
      <vt:lpstr>Arial</vt:lpstr>
      <vt:lpstr>Office Theme</vt:lpstr>
      <vt:lpstr> 村式フィロソフィー</vt:lpstr>
      <vt:lpstr>はじめに</vt:lpstr>
      <vt:lpstr>みんなに聞いてみます</vt:lpstr>
      <vt:lpstr>フィロソフィーの定義</vt:lpstr>
      <vt:lpstr>フィロソフィーの定義</vt:lpstr>
      <vt:lpstr>なぜ、そうする必要があるのか</vt:lpstr>
      <vt:lpstr>PowerPoint プレゼンテーション</vt:lpstr>
      <vt:lpstr>村式フィロソフィー</vt:lpstr>
      <vt:lpstr>要点（1/2)</vt:lpstr>
      <vt:lpstr>要点（2/2)</vt:lpstr>
      <vt:lpstr>未来とは？</vt:lpstr>
      <vt:lpstr>PowerPoint プレゼンテーション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高橋幸久</cp:lastModifiedBy>
  <cp:revision>178</cp:revision>
  <dcterms:created xsi:type="dcterms:W3CDTF">2010-04-12T23:12:02Z</dcterms:created>
  <dcterms:modified xsi:type="dcterms:W3CDTF">2017-03-17T07:06:32Z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